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33"/>
  </p:notesMasterIdLst>
  <p:sldIdLst>
    <p:sldId id="256" r:id="rId2"/>
    <p:sldId id="285" r:id="rId3"/>
    <p:sldId id="286" r:id="rId4"/>
    <p:sldId id="287" r:id="rId5"/>
    <p:sldId id="291" r:id="rId6"/>
    <p:sldId id="289" r:id="rId7"/>
    <p:sldId id="290" r:id="rId8"/>
    <p:sldId id="288" r:id="rId9"/>
    <p:sldId id="258" r:id="rId10"/>
    <p:sldId id="292" r:id="rId11"/>
    <p:sldId id="293" r:id="rId12"/>
    <p:sldId id="270" r:id="rId13"/>
    <p:sldId id="261" r:id="rId14"/>
    <p:sldId id="260" r:id="rId15"/>
    <p:sldId id="263" r:id="rId16"/>
    <p:sldId id="284" r:id="rId17"/>
    <p:sldId id="283" r:id="rId18"/>
    <p:sldId id="264" r:id="rId19"/>
    <p:sldId id="262" r:id="rId20"/>
    <p:sldId id="265" r:id="rId21"/>
    <p:sldId id="268" r:id="rId22"/>
    <p:sldId id="266" r:id="rId23"/>
    <p:sldId id="274" r:id="rId24"/>
    <p:sldId id="276" r:id="rId25"/>
    <p:sldId id="277" r:id="rId26"/>
    <p:sldId id="267" r:id="rId27"/>
    <p:sldId id="280" r:id="rId28"/>
    <p:sldId id="273" r:id="rId29"/>
    <p:sldId id="278" r:id="rId30"/>
    <p:sldId id="279" r:id="rId31"/>
    <p:sldId id="27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D9FA"/>
    <a:srgbClr val="58ACAC"/>
    <a:srgbClr val="AE91AE"/>
    <a:srgbClr val="E1D0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39"/>
    <p:restoredTop sz="89014"/>
  </p:normalViewPr>
  <p:slideViewPr>
    <p:cSldViewPr snapToGrid="0" snapToObjects="1">
      <p:cViewPr varScale="1">
        <p:scale>
          <a:sx n="106" d="100"/>
          <a:sy n="106" d="100"/>
        </p:scale>
        <p:origin x="19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tiff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44FBBE-9299-C84C-9097-582400C8E213}" type="datetimeFigureOut">
              <a:rPr lang="en-US" smtClean="0"/>
              <a:t>11/5/17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8BBAC-9314-2D49-8792-550330B0A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19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why</a:t>
            </a:r>
            <a:r>
              <a:rPr lang="en-US" baseline="0" dirty="0" smtClean="0"/>
              <a:t> do we need a library for creating user interfaces? </a:t>
            </a:r>
            <a:r>
              <a:rPr lang="en-US" baseline="0" dirty="0" err="1" smtClean="0"/>
              <a:t>Whats</a:t>
            </a:r>
            <a:r>
              <a:rPr lang="en-US" baseline="0" dirty="0" smtClean="0"/>
              <a:t> wrong with the regular stuff like HTML, CSS, and </a:t>
            </a:r>
            <a:r>
              <a:rPr lang="en-US" baseline="0" dirty="0" err="1" smtClean="0"/>
              <a:t>Javascript</a:t>
            </a:r>
            <a:r>
              <a:rPr lang="en-US" baseline="0" dirty="0" smtClean="0"/>
              <a:t>?</a:t>
            </a:r>
          </a:p>
          <a:p>
            <a:r>
              <a:rPr lang="en-US" baseline="0" dirty="0" smtClean="0"/>
              <a:t>Well basically because for a lot of people,</a:t>
            </a:r>
          </a:p>
          <a:p>
            <a:r>
              <a:rPr lang="en-US" baseline="0" dirty="0" smtClean="0"/>
              <a:t>&lt;Press&gt;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really does suck. And when I mean a lot of people, I mean both for </a:t>
            </a:r>
            <a:r>
              <a:rPr lang="en-US" baseline="0" dirty="0" err="1" smtClean="0"/>
              <a:t>hobbyistdevelopers</a:t>
            </a:r>
            <a:r>
              <a:rPr lang="en-US" baseline="0" dirty="0" smtClean="0"/>
              <a:t> or big companies. Managing a large frontend website was a huge struggle for two reason: &lt;list reasons&gt;</a:t>
            </a:r>
          </a:p>
          <a:p>
            <a:endParaRPr lang="en-US" baseline="0" dirty="0" smtClean="0"/>
          </a:p>
          <a:p>
            <a:r>
              <a:rPr lang="en-US" dirty="0" smtClean="0"/>
              <a:t>Now lets go</a:t>
            </a:r>
            <a:r>
              <a:rPr lang="en-US" baseline="0" dirty="0" smtClean="0"/>
              <a:t> into these points in detail.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8BBAC-9314-2D49-8792-550330B0A1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653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why</a:t>
            </a:r>
            <a:r>
              <a:rPr lang="en-US" baseline="0" dirty="0" smtClean="0"/>
              <a:t> are user interfaces complex and intricate? Lets looks at an example. Take your </a:t>
            </a:r>
            <a:r>
              <a:rPr lang="en-US" baseline="0" dirty="0" err="1" smtClean="0"/>
              <a:t>facebook</a:t>
            </a:r>
            <a:r>
              <a:rPr lang="en-US" baseline="0" dirty="0" smtClean="0"/>
              <a:t> feed.</a:t>
            </a:r>
          </a:p>
          <a:p>
            <a:r>
              <a:rPr lang="en-US" baseline="0" dirty="0" smtClean="0"/>
              <a:t>Now already we see that there are multiple parts that we can separate. First there is the header navigation bar.</a:t>
            </a:r>
          </a:p>
          <a:p>
            <a:r>
              <a:rPr lang="en-US" baseline="0" dirty="0" smtClean="0"/>
              <a:t>There is the actual posts itself. Then there is the list of friends. There are ads, the groups you are part of, ad so much more. </a:t>
            </a:r>
          </a:p>
          <a:p>
            <a:r>
              <a:rPr lang="en-US" baseline="0" dirty="0" smtClean="0"/>
              <a:t>Furthermore, you need to share information across the page, like how your name shows up in multiple pages. </a:t>
            </a:r>
          </a:p>
          <a:p>
            <a:r>
              <a:rPr lang="en-US" baseline="0" dirty="0" smtClean="0"/>
              <a:t>Sometimes, one part of the page can trigger another part, like clicking on your friend brings up the chat history or clicking on a post redirects you to a new page with the same header.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 are a lot of parts and they interact with each other and can be reused.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Stuff to talk about: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Stuff is made up of smaller stuff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Reusable parts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Triggers between parts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Sharing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8BBAC-9314-2D49-8792-550330B0A14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69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8BBAC-9314-2D49-8792-550330B0A14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4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8BBAC-9314-2D49-8792-550330B0A14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9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DOM</a:t>
            </a:r>
            <a:r>
              <a:rPr lang="en-US"/>
              <a:t> tags (div) or user defined components)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8BBAC-9314-2D49-8792-550330B0A14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176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condition</a:t>
            </a:r>
            <a:r>
              <a:rPr lang="en-US"/>
              <a:t> ? true : false</a:t>
            </a:r>
            <a:endParaRPr lang="en-US" dirty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58BBAC-9314-2D49-8792-550330B0A14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994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61D9F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61D9F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61D9F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2" r:id="rId1"/>
    <p:sldLayoutId id="2147483860" r:id="rId2"/>
    <p:sldLayoutId id="2147483853" r:id="rId3"/>
    <p:sldLayoutId id="2147483843" r:id="rId4"/>
    <p:sldLayoutId id="2147483854" r:id="rId5"/>
    <p:sldLayoutId id="2147483844" r:id="rId6"/>
    <p:sldLayoutId id="2147483845" r:id="rId7"/>
    <p:sldLayoutId id="2147483846" r:id="rId8"/>
    <p:sldLayoutId id="2147483855" r:id="rId9"/>
    <p:sldLayoutId id="2147483847" r:id="rId10"/>
    <p:sldLayoutId id="2147483848" r:id="rId11"/>
    <p:sldLayoutId id="2147483849" r:id="rId12"/>
    <p:sldLayoutId id="2147483850" r:id="rId13"/>
    <p:sldLayoutId id="2147483851" r:id="rId1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jp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React: A JS Library for Building User Interfaces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Srinivas Lade and Peter Wu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1298448"/>
            <a:ext cx="1421578" cy="142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12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1D9FA"/>
                </a:solidFill>
              </a:rPr>
              <a:t>Virtual DOM</a:t>
            </a:r>
            <a:endParaRPr lang="en-US" dirty="0">
              <a:solidFill>
                <a:srgbClr val="61D9FA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738" y="1144333"/>
            <a:ext cx="7315200" cy="4559808"/>
          </a:xfrm>
        </p:spPr>
      </p:pic>
    </p:spTree>
    <p:extLst>
      <p:ext uri="{BB962C8B-B14F-4D97-AF65-F5344CB8AC3E}">
        <p14:creationId xmlns:p14="http://schemas.microsoft.com/office/powerpoint/2010/main" val="193848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elated image"/>
          <p:cNvSpPr>
            <a:spLocks noChangeAspect="1" noChangeArrowheads="1"/>
          </p:cNvSpPr>
          <p:nvPr/>
        </p:nvSpPr>
        <p:spPr bwMode="auto">
          <a:xfrm>
            <a:off x="0" y="0"/>
            <a:ext cx="2895600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04" b="13257"/>
          <a:stretch/>
        </p:blipFill>
        <p:spPr>
          <a:xfrm>
            <a:off x="0" y="297180"/>
            <a:ext cx="12192000" cy="608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96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JavaScript XML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58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JS...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32158" y="1123837"/>
            <a:ext cx="775141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React.createElement</a:t>
            </a:r>
            <a:r>
              <a:rPr lang="en-US" sz="2400" dirty="0"/>
              <a:t>(</a:t>
            </a:r>
          </a:p>
          <a:p>
            <a:r>
              <a:rPr lang="mr-IN" sz="2400" dirty="0"/>
              <a:t>  '</a:t>
            </a:r>
            <a:r>
              <a:rPr lang="mr-IN" sz="2400" dirty="0" err="1"/>
              <a:t>div</a:t>
            </a:r>
            <a:r>
              <a:rPr lang="mr-IN" sz="2400" dirty="0"/>
              <a:t>',</a:t>
            </a:r>
          </a:p>
          <a:p>
            <a:r>
              <a:rPr lang="de-DE" sz="2400" dirty="0"/>
              <a:t>  null,</a:t>
            </a:r>
          </a:p>
          <a:p>
            <a:r>
              <a:rPr lang="de-DE" sz="2400" dirty="0"/>
              <a:t>  </a:t>
            </a:r>
            <a:r>
              <a:rPr lang="de-DE" sz="2400" dirty="0" err="1"/>
              <a:t>React.createElement</a:t>
            </a:r>
            <a:r>
              <a:rPr lang="de-DE" sz="2400" dirty="0"/>
              <a:t>('</a:t>
            </a:r>
            <a:r>
              <a:rPr lang="de-DE" sz="2400" dirty="0" err="1"/>
              <a:t>img</a:t>
            </a:r>
            <a:r>
              <a:rPr lang="de-DE" sz="2400" dirty="0"/>
              <a:t>', { </a:t>
            </a:r>
            <a:r>
              <a:rPr lang="de-DE" sz="2400" dirty="0" err="1"/>
              <a:t>src</a:t>
            </a:r>
            <a:r>
              <a:rPr lang="de-DE" sz="2400" dirty="0"/>
              <a:t>: </a:t>
            </a:r>
            <a:r>
              <a:rPr lang="de-DE" sz="2400" dirty="0" err="1"/>
              <a:t>url</a:t>
            </a:r>
            <a:r>
              <a:rPr lang="de-DE" sz="2400" dirty="0"/>
              <a:t>, </a:t>
            </a:r>
            <a:r>
              <a:rPr lang="de-DE" sz="2400" dirty="0" err="1"/>
              <a:t>className</a:t>
            </a:r>
            <a:r>
              <a:rPr lang="de-DE" sz="2400" dirty="0"/>
              <a:t>: '</a:t>
            </a:r>
            <a:r>
              <a:rPr lang="de-DE" sz="2400" dirty="0" err="1"/>
              <a:t>avatar</a:t>
            </a:r>
            <a:r>
              <a:rPr lang="de-DE" sz="2400" dirty="0"/>
              <a:t>' }),</a:t>
            </a:r>
          </a:p>
          <a:p>
            <a:r>
              <a:rPr lang="de-DE" sz="2400" dirty="0"/>
              <a:t>  </a:t>
            </a:r>
            <a:r>
              <a:rPr lang="de-DE" sz="2400" dirty="0" err="1"/>
              <a:t>React.createElement</a:t>
            </a:r>
            <a:r>
              <a:rPr lang="de-DE" sz="2400" dirty="0"/>
              <a:t>(</a:t>
            </a:r>
          </a:p>
          <a:p>
            <a:r>
              <a:rPr lang="mr-IN" sz="2400" dirty="0"/>
              <a:t>    '</a:t>
            </a:r>
            <a:r>
              <a:rPr lang="mr-IN" sz="2400" dirty="0" err="1"/>
              <a:t>span</a:t>
            </a:r>
            <a:r>
              <a:rPr lang="mr-IN" sz="2400" dirty="0"/>
              <a:t>',</a:t>
            </a:r>
          </a:p>
          <a:p>
            <a:r>
              <a:rPr lang="en-US" sz="2400" dirty="0"/>
              <a:t>    { </a:t>
            </a:r>
            <a:r>
              <a:rPr lang="en-US" sz="2400" dirty="0" err="1"/>
              <a:t>className</a:t>
            </a:r>
            <a:r>
              <a:rPr lang="en-US" sz="2400" dirty="0"/>
              <a:t>: 'full-name' },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fname</a:t>
            </a:r>
            <a:r>
              <a:rPr lang="en-US" sz="2400" dirty="0"/>
              <a:t> + </a:t>
            </a:r>
            <a:r>
              <a:rPr lang="en-US" sz="2400" dirty="0" err="1"/>
              <a:t>lname</a:t>
            </a:r>
            <a:endParaRPr lang="en-US" sz="2400" dirty="0"/>
          </a:p>
          <a:p>
            <a:r>
              <a:rPr lang="mr-IN" sz="2400" dirty="0"/>
              <a:t>  )</a:t>
            </a:r>
          </a:p>
          <a:p>
            <a:r>
              <a:rPr lang="mr-IN" sz="2400" dirty="0"/>
              <a:t>);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9967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JSX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71563" y="2372950"/>
            <a:ext cx="72458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400" dirty="0"/>
              <a:t>&lt;</a:t>
            </a:r>
            <a:r>
              <a:rPr lang="mr-IN" sz="2400" dirty="0" err="1"/>
              <a:t>div</a:t>
            </a:r>
            <a:r>
              <a:rPr lang="mr-IN" sz="2400" dirty="0"/>
              <a:t>&gt;</a:t>
            </a:r>
          </a:p>
          <a:p>
            <a:r>
              <a:rPr lang="en-US" sz="2400" dirty="0"/>
              <a:t>  &lt;</a:t>
            </a:r>
            <a:r>
              <a:rPr lang="en-US" sz="2400" dirty="0" err="1"/>
              <a:t>img</a:t>
            </a:r>
            <a:r>
              <a:rPr lang="en-US" sz="2400" dirty="0"/>
              <a:t> </a:t>
            </a:r>
            <a:r>
              <a:rPr lang="en-US" sz="2400" dirty="0" err="1"/>
              <a:t>src</a:t>
            </a:r>
            <a:r>
              <a:rPr lang="en-US" sz="2400" dirty="0"/>
              <a:t>={</a:t>
            </a:r>
            <a:r>
              <a:rPr lang="en-US" sz="2400" dirty="0" err="1"/>
              <a:t>url</a:t>
            </a:r>
            <a:r>
              <a:rPr lang="en-US" sz="2400" dirty="0"/>
              <a:t>} </a:t>
            </a:r>
            <a:r>
              <a:rPr lang="en-US" sz="2400" dirty="0" err="1"/>
              <a:t>className</a:t>
            </a:r>
            <a:r>
              <a:rPr lang="en-US" sz="2400" dirty="0"/>
              <a:t>='avatar' /&gt;</a:t>
            </a:r>
          </a:p>
          <a:p>
            <a:r>
              <a:rPr lang="en-US" sz="2400" dirty="0"/>
              <a:t>  &lt;span </a:t>
            </a:r>
            <a:r>
              <a:rPr lang="en-US" sz="2400" dirty="0" err="1"/>
              <a:t>className</a:t>
            </a:r>
            <a:r>
              <a:rPr lang="en-US" sz="2400" dirty="0"/>
              <a:t>='full-name'&gt;{</a:t>
            </a:r>
            <a:r>
              <a:rPr lang="en-US" sz="2400" dirty="0" err="1"/>
              <a:t>fname</a:t>
            </a:r>
            <a:r>
              <a:rPr lang="en-US" sz="2400" dirty="0"/>
              <a:t> + </a:t>
            </a:r>
            <a:r>
              <a:rPr lang="en-US" sz="2400" dirty="0" err="1"/>
              <a:t>lname</a:t>
            </a:r>
            <a:r>
              <a:rPr lang="en-US" sz="2400" dirty="0"/>
              <a:t>}&lt;/span&gt;</a:t>
            </a:r>
          </a:p>
          <a:p>
            <a:r>
              <a:rPr lang="mr-IN" sz="2400" dirty="0"/>
              <a:t>&lt;/</a:t>
            </a:r>
            <a:r>
              <a:rPr lang="mr-IN" sz="2400" dirty="0" err="1"/>
              <a:t>div</a:t>
            </a:r>
            <a:r>
              <a:rPr lang="mr-IN" sz="2400" dirty="0" smtClean="0"/>
              <a:t>&gt;</a:t>
            </a:r>
            <a:endParaRPr lang="mr-IN" sz="2400" dirty="0"/>
          </a:p>
        </p:txBody>
      </p:sp>
    </p:spTree>
    <p:extLst>
      <p:ext uri="{BB962C8B-B14F-4D97-AF65-F5344CB8AC3E}">
        <p14:creationId xmlns:p14="http://schemas.microsoft.com/office/powerpoint/2010/main" val="31518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Components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626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624" y="900576"/>
            <a:ext cx="6666442" cy="504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49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</a:t>
            </a:r>
            <a:r>
              <a:rPr lang="en-US"/>
              <a:t> JS </a:t>
            </a:r>
            <a:r>
              <a:rPr lang="en-US" dirty="0"/>
              <a:t>Functions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4360607" y="895237"/>
            <a:ext cx="76581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AE91AE"/>
                </a:solidFill>
              </a:rPr>
              <a:t>function </a:t>
            </a:r>
            <a:r>
              <a:rPr lang="en-US" sz="2400" dirty="0">
                <a:solidFill>
                  <a:srgbClr val="00B0F0"/>
                </a:solidFill>
              </a:rPr>
              <a:t>Panel</a:t>
            </a:r>
            <a:r>
              <a:rPr lang="en-US" sz="2400" dirty="0">
                <a:solidFill>
                  <a:srgbClr val="B4DBDB"/>
                </a:solidFill>
              </a:rPr>
              <a:t>(</a:t>
            </a:r>
            <a:r>
              <a:rPr lang="en-US" sz="2400" dirty="0"/>
              <a:t>props</a:t>
            </a:r>
            <a:r>
              <a:rPr lang="en-US" sz="2400" dirty="0">
                <a:solidFill>
                  <a:srgbClr val="B4DBDB"/>
                </a:solidFill>
              </a:rPr>
              <a:t>) {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>
                <a:solidFill>
                  <a:srgbClr val="AE91AE"/>
                </a:solidFill>
              </a:rPr>
              <a:t>return </a:t>
            </a:r>
            <a:r>
              <a:rPr lang="en-US" sz="2400" dirty="0">
                <a:solidFill>
                  <a:srgbClr val="AE91AE"/>
                </a:solidFill>
              </a:rPr>
              <a:t>(</a:t>
            </a:r>
          </a:p>
          <a:p>
            <a:r>
              <a:rPr lang="en-US" sz="2400">
                <a:solidFill>
                  <a:srgbClr val="AE91AE"/>
                </a:solidFill>
              </a:rPr>
              <a:t>        </a:t>
            </a:r>
            <a:r>
              <a:rPr lang="en-US" sz="2400"/>
              <a:t>&lt;</a:t>
            </a:r>
            <a:r>
              <a:rPr lang="en-US" sz="2400">
                <a:solidFill>
                  <a:srgbClr val="FF0000"/>
                </a:solidFill>
              </a:rPr>
              <a:t>div</a:t>
            </a:r>
            <a:r>
              <a:rPr lang="en-US" sz="2400"/>
              <a:t> </a:t>
            </a:r>
            <a:r>
              <a:rPr lang="en-US" sz="2400" i="1"/>
              <a:t>className</a:t>
            </a:r>
            <a:r>
              <a:rPr lang="en-US" sz="2400"/>
              <a:t>='panel'&gt;</a:t>
            </a:r>
            <a:endParaRPr lang="en-US" sz="2400" dirty="0"/>
          </a:p>
          <a:p>
            <a:r>
              <a:rPr lang="en-US" sz="2400" dirty="0"/>
              <a:t>	</a:t>
            </a:r>
            <a:r>
              <a:rPr lang="en-US" sz="2400"/>
              <a:t>    &lt;</a:t>
            </a:r>
            <a:r>
              <a:rPr lang="en-US" sz="2400" dirty="0" err="1"/>
              <a:t>img</a:t>
            </a:r>
            <a:r>
              <a:rPr lang="en-US" sz="2400"/>
              <a:t> </a:t>
            </a:r>
            <a:r>
              <a:rPr lang="en-US" sz="2400" i="1"/>
              <a:t>src</a:t>
            </a:r>
            <a:r>
              <a:rPr lang="en-US" sz="2400"/>
              <a:t>=‘../assets/pauschtest1.jpg’ /&gt;</a:t>
            </a:r>
            <a:endParaRPr lang="en-US" sz="2400" dirty="0"/>
          </a:p>
          <a:p>
            <a:r>
              <a:rPr lang="en-US" sz="2400" dirty="0"/>
              <a:t>	</a:t>
            </a:r>
            <a:r>
              <a:rPr lang="en-US" sz="2400"/>
              <a:t>&lt;/</a:t>
            </a:r>
            <a:r>
              <a:rPr lang="en-US" sz="2400">
                <a:solidFill>
                  <a:srgbClr val="FF0000"/>
                </a:solidFill>
              </a:rPr>
              <a:t>div</a:t>
            </a:r>
            <a:r>
              <a:rPr lang="en-US" sz="2400"/>
              <a:t>&gt;</a:t>
            </a:r>
            <a:endParaRPr lang="en-US" sz="2400" dirty="0"/>
          </a:p>
          <a:p>
            <a:r>
              <a:rPr lang="en-US" sz="2400">
                <a:solidFill>
                  <a:srgbClr val="5BACAC"/>
                </a:solidFill>
              </a:rPr>
              <a:t>    );</a:t>
            </a:r>
            <a:r>
              <a:rPr lang="en-US" sz="2400"/>
              <a:t/>
            </a:r>
            <a:br>
              <a:rPr lang="en-US" sz="2400"/>
            </a:br>
            <a:r>
              <a:rPr lang="en-US" sz="2400" smtClean="0">
                <a:solidFill>
                  <a:srgbClr val="5BACAC"/>
                </a:solidFill>
              </a:rPr>
              <a:t>}</a:t>
            </a:r>
            <a:endParaRPr lang="en-US" sz="2400" dirty="0">
              <a:solidFill>
                <a:srgbClr val="5BACAC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360607" y="3923643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err="1">
                <a:solidFill>
                  <a:srgbClr val="5BACAC"/>
                </a:solidFill>
              </a:rPr>
              <a:t>const</a:t>
            </a:r>
            <a:r>
              <a:rPr lang="en-US" sz="2400" dirty="0">
                <a:solidFill>
                  <a:srgbClr val="5BACAC"/>
                </a:solidFill>
              </a:rPr>
              <a:t> Panel = (</a:t>
            </a:r>
            <a:r>
              <a:rPr lang="en-US" sz="2400" dirty="0"/>
              <a:t>props</a:t>
            </a:r>
            <a:r>
              <a:rPr lang="en-US" sz="2400" dirty="0">
                <a:solidFill>
                  <a:srgbClr val="5BACAC"/>
                </a:solidFill>
              </a:rPr>
              <a:t>) </a:t>
            </a:r>
            <a:r>
              <a:rPr lang="en-US" sz="2400">
                <a:solidFill>
                  <a:srgbClr val="9398A0"/>
                </a:solidFill>
              </a:rPr>
              <a:t>=&gt; </a:t>
            </a:r>
            <a:r>
              <a:rPr lang="en-US" sz="2400" dirty="0">
                <a:solidFill>
                  <a:srgbClr val="5BACAC"/>
                </a:solidFill>
              </a:rPr>
              <a:t>(</a:t>
            </a:r>
          </a:p>
          <a:p>
            <a:r>
              <a:rPr lang="en-US" sz="2400">
                <a:solidFill>
                  <a:srgbClr val="5BACAC"/>
                </a:solidFill>
              </a:rPr>
              <a:t>    </a:t>
            </a:r>
            <a:r>
              <a:rPr lang="en-US" sz="2400"/>
              <a:t>&lt;div </a:t>
            </a:r>
            <a:r>
              <a:rPr lang="en-US" sz="2400" i="1"/>
              <a:t>className</a:t>
            </a:r>
            <a:r>
              <a:rPr lang="en-US" sz="2400"/>
              <a:t>='panel'&gt;</a:t>
            </a:r>
            <a:endParaRPr lang="en-US" sz="2400" dirty="0"/>
          </a:p>
          <a:p>
            <a:r>
              <a:rPr lang="en-US" sz="2400" dirty="0"/>
              <a:t>	</a:t>
            </a:r>
            <a:r>
              <a:rPr lang="en-US" sz="2400"/>
              <a:t>    &lt;img </a:t>
            </a:r>
            <a:r>
              <a:rPr lang="en-US" sz="2400" i="1"/>
              <a:t>src</a:t>
            </a:r>
            <a:r>
              <a:rPr lang="en-US" sz="2400"/>
              <a:t>=‘../assets/pauschtest1.jpg’ /&gt;</a:t>
            </a:r>
            <a:endParaRPr lang="en-US" sz="2400" dirty="0"/>
          </a:p>
          <a:p>
            <a:r>
              <a:rPr lang="en-US" sz="2400"/>
              <a:t>    &lt;/div&gt;</a:t>
            </a:r>
            <a:endParaRPr lang="en-US" sz="2400" dirty="0"/>
          </a:p>
          <a:p>
            <a:r>
              <a:rPr lang="en-US" sz="2400">
                <a:solidFill>
                  <a:srgbClr val="5BACAC"/>
                </a:solidFill>
              </a:rPr>
              <a:t>);</a:t>
            </a:r>
            <a:r>
              <a:rPr lang="en-US" sz="2400" dirty="0">
                <a:solidFill>
                  <a:srgbClr val="BBBBBB"/>
                </a:solidFill>
                <a:latin typeface="Menlo" charset="0"/>
              </a:rPr>
              <a:t/>
            </a:r>
            <a:br>
              <a:rPr lang="en-US" sz="2400" dirty="0">
                <a:solidFill>
                  <a:srgbClr val="BBBBBB"/>
                </a:solidFill>
                <a:latin typeface="Menlo" charset="0"/>
              </a:rPr>
            </a:br>
            <a:endParaRPr lang="en-US" sz="2400" dirty="0">
              <a:solidFill>
                <a:srgbClr val="BBBBBB"/>
              </a:solidFill>
              <a:latin typeface="Menlo" charset="0"/>
            </a:endParaRPr>
          </a:p>
          <a:p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1538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Nesting </a:t>
            </a:r>
            <a:r>
              <a:rPr lang="en-US" smtClean="0"/>
              <a:t>Components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785360" y="1716268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AE91AE"/>
                </a:solidFill>
              </a:rPr>
              <a:t>function </a:t>
            </a:r>
            <a:r>
              <a:rPr lang="en-US" sz="2400" dirty="0">
                <a:solidFill>
                  <a:srgbClr val="00B0F0"/>
                </a:solidFill>
              </a:rPr>
              <a:t>Greet</a:t>
            </a:r>
            <a:r>
              <a:rPr lang="en-US" sz="2400" dirty="0">
                <a:solidFill>
                  <a:srgbClr val="B4DBDB"/>
                </a:solidFill>
              </a:rPr>
              <a:t>(</a:t>
            </a:r>
            <a:r>
              <a:rPr lang="en-US" sz="2400" dirty="0"/>
              <a:t>props</a:t>
            </a:r>
            <a:r>
              <a:rPr lang="en-US" sz="2400" dirty="0" smtClean="0">
                <a:solidFill>
                  <a:srgbClr val="B4DBDB"/>
                </a:solidFill>
              </a:rPr>
              <a:t>) </a:t>
            </a:r>
            <a:r>
              <a:rPr lang="en-US" sz="2400" dirty="0">
                <a:solidFill>
                  <a:srgbClr val="B4DBDB"/>
                </a:solidFill>
              </a:rPr>
              <a:t>{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</a:t>
            </a:r>
            <a:r>
              <a:rPr lang="en-US" sz="2400" dirty="0">
                <a:solidFill>
                  <a:srgbClr val="AE91AE"/>
                </a:solidFill>
              </a:rPr>
              <a:t>return </a:t>
            </a:r>
            <a:r>
              <a:rPr lang="en-US" sz="2400" dirty="0">
                <a:solidFill>
                  <a:srgbClr val="5BACAC"/>
                </a:solidFill>
              </a:rPr>
              <a:t>&lt;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</a:t>
            </a:r>
            <a:r>
              <a:rPr lang="en-US" sz="2400" dirty="0" smtClean="0"/>
              <a:t>Hello</a:t>
            </a:r>
            <a:r>
              <a:rPr lang="en-US" sz="2400" dirty="0" smtClean="0">
                <a:solidFill>
                  <a:srgbClr val="5BACAC"/>
                </a:solidFill>
              </a:rPr>
              <a:t> </a:t>
            </a:r>
            <a:r>
              <a:rPr lang="en-US" sz="2400" dirty="0">
                <a:solidFill>
                  <a:srgbClr val="5BACAC"/>
                </a:solidFill>
              </a:rPr>
              <a:t>{</a:t>
            </a:r>
            <a:r>
              <a:rPr lang="en-US" sz="2400" dirty="0" err="1"/>
              <a:t>props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>
                <a:solidFill>
                  <a:srgbClr val="AE91AE"/>
                </a:solidFill>
              </a:rPr>
              <a:t>name</a:t>
            </a:r>
            <a:r>
              <a:rPr lang="en-US" sz="2400" dirty="0">
                <a:solidFill>
                  <a:srgbClr val="5BACAC"/>
                </a:solidFill>
              </a:rPr>
              <a:t>}&lt;/</a:t>
            </a:r>
            <a:r>
              <a:rPr lang="en-US" sz="2400" dirty="0">
                <a:solidFill>
                  <a:srgbClr val="F08B96"/>
                </a:solidFill>
              </a:rPr>
              <a:t>h1</a:t>
            </a:r>
            <a:r>
              <a:rPr lang="en-US" sz="2400" dirty="0">
                <a:solidFill>
                  <a:srgbClr val="5BACAC"/>
                </a:solidFill>
              </a:rPr>
              <a:t>&gt;;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>
                <a:solidFill>
                  <a:srgbClr val="5BACAC"/>
                </a:solidFill>
              </a:rPr>
              <a:t>}</a:t>
            </a:r>
          </a:p>
          <a:p>
            <a:endParaRPr lang="en-US" sz="2400" dirty="0">
              <a:solidFill>
                <a:srgbClr val="5BACAC"/>
              </a:solidFill>
              <a:effectLst/>
            </a:endParaRPr>
          </a:p>
          <a:p>
            <a:r>
              <a:rPr lang="en-US" sz="2400" dirty="0">
                <a:solidFill>
                  <a:srgbClr val="C5A5C5"/>
                </a:solidFill>
              </a:rPr>
              <a:t>function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B0F0"/>
                </a:solidFill>
              </a:rPr>
              <a:t>HelloWorld</a:t>
            </a:r>
            <a:r>
              <a:rPr lang="en-US" sz="2400" dirty="0">
                <a:solidFill>
                  <a:srgbClr val="5FB3B3"/>
                </a:solidFill>
              </a:rPr>
              <a:t>()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5FB3B3"/>
                </a:solidFill>
              </a:rPr>
              <a:t>{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>
                <a:solidFill>
                  <a:srgbClr val="999999"/>
                </a:solidFill>
              </a:rPr>
              <a:t> </a:t>
            </a:r>
            <a:r>
              <a:rPr lang="en-US" sz="2400" dirty="0" smtClean="0">
                <a:solidFill>
                  <a:srgbClr val="999999"/>
                </a:solidFill>
              </a:rPr>
              <a:t> //React </a:t>
            </a:r>
            <a:r>
              <a:rPr lang="en-US" sz="2400" dirty="0">
                <a:solidFill>
                  <a:srgbClr val="999999"/>
                </a:solidFill>
              </a:rPr>
              <a:t>knows &lt;Hello /&gt; is a component because it's capitalized.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>
                <a:solidFill>
                  <a:srgbClr val="C5A5C5"/>
                </a:solidFill>
              </a:rPr>
              <a:t> </a:t>
            </a:r>
            <a:r>
              <a:rPr lang="en-US" sz="2400" dirty="0" smtClean="0">
                <a:solidFill>
                  <a:srgbClr val="C5A5C5"/>
                </a:solidFill>
              </a:rPr>
              <a:t> return</a:t>
            </a:r>
            <a:r>
              <a:rPr lang="en-US" sz="2400" dirty="0" smtClean="0"/>
              <a:t> </a:t>
            </a:r>
            <a:r>
              <a:rPr lang="en-US" sz="2400" dirty="0" smtClean="0">
                <a:solidFill>
                  <a:srgbClr val="5FB3B3"/>
                </a:solidFill>
              </a:rPr>
              <a:t>&lt;</a:t>
            </a:r>
            <a:r>
              <a:rPr lang="en-US" sz="2400" dirty="0" smtClean="0">
                <a:solidFill>
                  <a:srgbClr val="FC929E"/>
                </a:solidFill>
              </a:rPr>
              <a:t>Greet </a:t>
            </a:r>
            <a:r>
              <a:rPr lang="en-US" sz="2400" dirty="0" smtClean="0">
                <a:solidFill>
                  <a:srgbClr val="C5A5C5"/>
                </a:solidFill>
              </a:rPr>
              <a:t>name</a:t>
            </a:r>
            <a:r>
              <a:rPr lang="en-US" sz="2400" dirty="0" smtClean="0">
                <a:solidFill>
                  <a:srgbClr val="5FB3B3"/>
                </a:solidFill>
              </a:rPr>
              <a:t>="</a:t>
            </a:r>
            <a:r>
              <a:rPr lang="en-US" sz="2400" dirty="0">
                <a:solidFill>
                  <a:srgbClr val="8DC891"/>
                </a:solidFill>
              </a:rPr>
              <a:t>World</a:t>
            </a:r>
            <a:r>
              <a:rPr lang="en-US" sz="2400" dirty="0">
                <a:solidFill>
                  <a:srgbClr val="5FB3B3"/>
                </a:solidFill>
              </a:rPr>
              <a:t>"</a:t>
            </a:r>
            <a:r>
              <a:rPr lang="en-US" sz="2400" dirty="0">
                <a:solidFill>
                  <a:srgbClr val="FC929E"/>
                </a:solidFill>
              </a:rPr>
              <a:t> </a:t>
            </a:r>
            <a:r>
              <a:rPr lang="en-US" sz="2400" dirty="0" smtClean="0">
                <a:solidFill>
                  <a:srgbClr val="5FB3B3"/>
                </a:solidFill>
              </a:rPr>
              <a:t>/&gt;;</a:t>
            </a:r>
          </a:p>
          <a:p>
            <a:r>
              <a:rPr lang="en-US" sz="2400" dirty="0" smtClean="0"/>
              <a:t> </a:t>
            </a:r>
            <a:r>
              <a:rPr lang="en-US" sz="2400" dirty="0">
                <a:solidFill>
                  <a:srgbClr val="5FB3B3"/>
                </a:solidFill>
              </a:rPr>
              <a:t>}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20109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</a:t>
            </a:r>
            <a:r>
              <a:rPr lang="en-US" dirty="0" err="1" smtClean="0"/>
              <a:t>Const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492063" y="3193595"/>
            <a:ext cx="54763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>
                <a:solidFill>
                  <a:srgbClr val="AE91AE"/>
                </a:solidFill>
              </a:rPr>
              <a:t>const</a:t>
            </a:r>
            <a:r>
              <a:rPr lang="en-US" sz="2400" dirty="0"/>
              <a:t> element </a:t>
            </a:r>
            <a:r>
              <a:rPr lang="en-US" sz="2400" dirty="0">
                <a:solidFill>
                  <a:srgbClr val="9398A0"/>
                </a:solidFill>
              </a:rPr>
              <a:t>= </a:t>
            </a:r>
            <a:r>
              <a:rPr lang="en-US" sz="2400" dirty="0" smtClean="0">
                <a:solidFill>
                  <a:srgbClr val="5BACAC"/>
                </a:solidFill>
              </a:rPr>
              <a:t>&lt;</a:t>
            </a:r>
            <a:r>
              <a:rPr lang="en-US" sz="2400" dirty="0" smtClean="0">
                <a:solidFill>
                  <a:srgbClr val="F08B96"/>
                </a:solidFill>
              </a:rPr>
              <a:t>Greet </a:t>
            </a:r>
            <a:r>
              <a:rPr lang="en-US" sz="2400" dirty="0" smtClean="0">
                <a:solidFill>
                  <a:srgbClr val="AE91AE"/>
                </a:solidFill>
              </a:rPr>
              <a:t>name</a:t>
            </a:r>
            <a:r>
              <a:rPr lang="en-US" sz="2400" dirty="0" smtClean="0">
                <a:solidFill>
                  <a:srgbClr val="5BACAC"/>
                </a:solidFill>
              </a:rPr>
              <a:t>=”</a:t>
            </a:r>
            <a:r>
              <a:rPr lang="en-US" sz="2400" dirty="0" smtClean="0">
                <a:solidFill>
                  <a:srgbClr val="73A376"/>
                </a:solidFill>
              </a:rPr>
              <a:t>World</a:t>
            </a:r>
            <a:r>
              <a:rPr lang="en-US" sz="2400" dirty="0" smtClean="0">
                <a:solidFill>
                  <a:srgbClr val="5BACAC"/>
                </a:solidFill>
              </a:rPr>
              <a:t>" </a:t>
            </a:r>
            <a:r>
              <a:rPr lang="en-US" sz="2400" dirty="0">
                <a:solidFill>
                  <a:srgbClr val="5BACAC"/>
                </a:solidFill>
              </a:rPr>
              <a:t>/&gt;;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3977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1D9FA"/>
                </a:solidFill>
              </a:rPr>
              <a:t>Making User Interfaces</a:t>
            </a:r>
            <a:endParaRPr lang="en-US" dirty="0">
              <a:solidFill>
                <a:srgbClr val="61D9FA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894667" y="801511"/>
            <a:ext cx="736035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smtClean="0"/>
              <a:t>IT’S HARD</a:t>
            </a:r>
          </a:p>
          <a:p>
            <a:pPr algn="ctr"/>
            <a:endParaRPr lang="en-US" sz="4400" b="1" dirty="0" smtClean="0"/>
          </a:p>
          <a:p>
            <a:pPr algn="ctr"/>
            <a:endParaRPr lang="en-US" sz="3200" b="1" dirty="0"/>
          </a:p>
          <a:p>
            <a:pPr marL="742950" indent="-742950" algn="ctr">
              <a:buAutoNum type="arabicParenR"/>
            </a:pPr>
            <a:r>
              <a:rPr lang="en-US" sz="4400" dirty="0" smtClean="0"/>
              <a:t>Complex and Intricate</a:t>
            </a:r>
          </a:p>
          <a:p>
            <a:pPr marL="742950" indent="-742950" algn="ctr">
              <a:buAutoNum type="arabicParenR"/>
            </a:pPr>
            <a:r>
              <a:rPr lang="en-US" sz="4400" dirty="0" smtClean="0"/>
              <a:t>Page Manipulation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6904383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Class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785360" y="2363831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smtClean="0">
                <a:solidFill>
                  <a:srgbClr val="AE91AE"/>
                </a:solidFill>
              </a:rPr>
              <a:t>class</a:t>
            </a:r>
            <a:r>
              <a:rPr lang="en-US" sz="2400" dirty="0" smtClean="0">
                <a:solidFill>
                  <a:srgbClr val="E1D0E1"/>
                </a:solidFill>
              </a:rPr>
              <a:t> </a:t>
            </a:r>
            <a:r>
              <a:rPr lang="en-US" sz="2400" dirty="0" smtClean="0">
                <a:solidFill>
                  <a:srgbClr val="00B0F0"/>
                </a:solidFill>
              </a:rPr>
              <a:t>Greet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2400" dirty="0" smtClean="0">
                <a:solidFill>
                  <a:srgbClr val="AE91AE"/>
                </a:solidFill>
              </a:rPr>
              <a:t>extends</a:t>
            </a:r>
            <a:r>
              <a:rPr lang="en-US" sz="2400" dirty="0" smtClean="0">
                <a:solidFill>
                  <a:srgbClr val="E1D0E1"/>
                </a:solidFill>
              </a:rPr>
              <a:t> </a:t>
            </a:r>
            <a:r>
              <a:rPr lang="en-US" sz="2400" dirty="0" err="1" smtClean="0">
                <a:solidFill>
                  <a:srgbClr val="00B0F0"/>
                </a:solidFill>
              </a:rPr>
              <a:t>React.Component</a:t>
            </a:r>
            <a:r>
              <a:rPr lang="en-US" sz="2400" dirty="0" smtClean="0">
                <a:solidFill>
                  <a:srgbClr val="B4DBDB"/>
                </a:solidFill>
              </a:rPr>
              <a:t> </a:t>
            </a:r>
            <a:r>
              <a:rPr lang="en-US" sz="2400" dirty="0" smtClean="0">
                <a:solidFill>
                  <a:srgbClr val="58ACAC"/>
                </a:solidFill>
              </a:rPr>
              <a:t>{</a:t>
            </a:r>
          </a:p>
          <a:p>
            <a:r>
              <a:rPr lang="en-US" sz="2400" dirty="0">
                <a:solidFill>
                  <a:srgbClr val="B4DBDB"/>
                </a:solidFill>
              </a:rPr>
              <a:t> </a:t>
            </a:r>
            <a:r>
              <a:rPr lang="en-US" sz="2400" dirty="0" smtClean="0">
                <a:solidFill>
                  <a:srgbClr val="B4DBDB"/>
                </a:solidFill>
              </a:rPr>
              <a:t> </a:t>
            </a:r>
            <a:r>
              <a:rPr lang="en-US" sz="2400" dirty="0" smtClean="0"/>
              <a:t>render() </a:t>
            </a:r>
            <a:r>
              <a:rPr lang="en-US" sz="2400" dirty="0" smtClean="0">
                <a:solidFill>
                  <a:srgbClr val="58ACAC"/>
                </a:solidFill>
              </a:rPr>
              <a:t>{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  	</a:t>
            </a:r>
            <a:r>
              <a:rPr lang="en-US" sz="2400" dirty="0" smtClean="0">
                <a:solidFill>
                  <a:srgbClr val="AE91AE"/>
                </a:solidFill>
              </a:rPr>
              <a:t>return </a:t>
            </a:r>
            <a:r>
              <a:rPr lang="en-US" sz="2400" dirty="0" smtClean="0">
                <a:solidFill>
                  <a:srgbClr val="5BACAC"/>
                </a:solidFill>
              </a:rPr>
              <a:t>&lt;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</a:t>
            </a:r>
            <a:r>
              <a:rPr lang="en-US" sz="2400" dirty="0" smtClean="0"/>
              <a:t>Hello</a:t>
            </a:r>
            <a:r>
              <a:rPr lang="en-US" sz="2400" dirty="0" smtClean="0">
                <a:solidFill>
                  <a:srgbClr val="5BACAC"/>
                </a:solidFill>
              </a:rPr>
              <a:t> {</a:t>
            </a:r>
            <a:r>
              <a:rPr lang="en-US" sz="2400" b="1" dirty="0" err="1" smtClean="0"/>
              <a:t>this.</a:t>
            </a:r>
            <a:r>
              <a:rPr lang="en-US" sz="2400" dirty="0" err="1" smtClean="0"/>
              <a:t>props</a:t>
            </a:r>
            <a:r>
              <a:rPr lang="en-US" sz="2400" dirty="0" err="1" smtClean="0">
                <a:solidFill>
                  <a:srgbClr val="5BACAC"/>
                </a:solidFill>
              </a:rPr>
              <a:t>.</a:t>
            </a:r>
            <a:r>
              <a:rPr lang="en-US" sz="2400" dirty="0" err="1" smtClean="0"/>
              <a:t>name</a:t>
            </a:r>
            <a:r>
              <a:rPr lang="en-US" sz="2400" dirty="0" smtClean="0">
                <a:solidFill>
                  <a:srgbClr val="5BACAC"/>
                </a:solidFill>
              </a:rPr>
              <a:t>}&lt;/</a:t>
            </a:r>
            <a:r>
              <a:rPr lang="en-US" sz="2400" dirty="0" smtClean="0">
                <a:solidFill>
                  <a:srgbClr val="F08B96"/>
                </a:solidFill>
              </a:rPr>
              <a:t>h1</a:t>
            </a:r>
            <a:r>
              <a:rPr lang="en-US" sz="2400" dirty="0" smtClean="0">
                <a:solidFill>
                  <a:srgbClr val="5BACAC"/>
                </a:solidFill>
              </a:rPr>
              <a:t>&gt;;</a:t>
            </a:r>
          </a:p>
          <a:p>
            <a:r>
              <a:rPr lang="en-US" sz="2400" dirty="0">
                <a:solidFill>
                  <a:srgbClr val="5BACAC"/>
                </a:solidFill>
              </a:rPr>
              <a:t> </a:t>
            </a:r>
            <a:r>
              <a:rPr lang="en-US" sz="2400" dirty="0" smtClean="0">
                <a:solidFill>
                  <a:srgbClr val="5BACAC"/>
                </a:solidFill>
              </a:rPr>
              <a:t> }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>
                <a:solidFill>
                  <a:srgbClr val="5BACAC"/>
                </a:solidFill>
              </a:rPr>
              <a:t>}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849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Methods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092" y="2962763"/>
            <a:ext cx="659988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519DEB"/>
                </a:solidFill>
                <a:latin typeface="Menlo" charset="0"/>
                <a:ea typeface="Menlo" charset="0"/>
                <a:cs typeface="Menlo" charset="0"/>
              </a:rPr>
              <a:t>addNewTheme</a:t>
            </a:r>
            <a:r>
              <a:rPr lang="en-US" dirty="0">
                <a:solidFill>
                  <a:srgbClr val="ADADAD"/>
                </a:solidFill>
                <a:latin typeface="Menlo" charset="0"/>
                <a:ea typeface="Menlo" charset="0"/>
                <a:cs typeface="Menlo" charset="0"/>
              </a:rPr>
              <a:t>() {</a:t>
            </a:r>
            <a:endParaRPr lang="en-US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en-US" dirty="0" err="1">
                <a:solidFill>
                  <a:srgbClr val="DEB468"/>
                </a:solidFill>
                <a:latin typeface="Menlo" charset="0"/>
                <a:ea typeface="Menlo" charset="0"/>
                <a:cs typeface="Menlo" charset="0"/>
              </a:rPr>
              <a:t>console</a:t>
            </a:r>
            <a:r>
              <a:rPr lang="en-US" dirty="0" err="1">
                <a:solidFill>
                  <a:srgbClr val="ADADAD"/>
                </a:solidFill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dirty="0" err="1">
                <a:solidFill>
                  <a:srgbClr val="519DEB"/>
                </a:solidFill>
                <a:latin typeface="Menlo" charset="0"/>
                <a:ea typeface="Menlo" charset="0"/>
                <a:cs typeface="Menlo" charset="0"/>
              </a:rPr>
              <a:t>log</a:t>
            </a:r>
            <a:r>
              <a:rPr lang="en-US" dirty="0">
                <a:solidFill>
                  <a:srgbClr val="ADADAD"/>
                </a:solidFill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dirty="0">
                <a:solidFill>
                  <a:srgbClr val="88B965"/>
                </a:solidFill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>
                <a:solidFill>
                  <a:srgbClr val="88B966"/>
                </a:solidFill>
                <a:latin typeface="Menlo" charset="0"/>
                <a:ea typeface="Menlo" charset="0"/>
                <a:cs typeface="Menlo" charset="0"/>
              </a:rPr>
              <a:t>This added a new theme</a:t>
            </a:r>
            <a:r>
              <a:rPr lang="en-US" dirty="0">
                <a:solidFill>
                  <a:srgbClr val="88B965"/>
                </a:solidFill>
                <a:latin typeface="Menlo" charset="0"/>
                <a:ea typeface="Menlo" charset="0"/>
                <a:cs typeface="Menlo" charset="0"/>
              </a:rPr>
              <a:t>"</a:t>
            </a:r>
            <a:r>
              <a:rPr lang="en-US" dirty="0">
                <a:solidFill>
                  <a:srgbClr val="ADADAD"/>
                </a:solidFill>
                <a:latin typeface="Menlo" charset="0"/>
                <a:ea typeface="Menlo" charset="0"/>
                <a:cs typeface="Menlo" charset="0"/>
              </a:rPr>
              <a:t>);</a:t>
            </a:r>
            <a:endParaRPr lang="en-US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</a:t>
            </a:r>
            <a:r>
              <a:rPr lang="mr-IN" dirty="0">
                <a:solidFill>
                  <a:srgbClr val="ADADA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de-D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62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ES6: Constructor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181600" y="1716268"/>
            <a:ext cx="422423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85DD5"/>
                </a:solidFill>
                <a:latin typeface="Menlo-Regular" charset="0"/>
              </a:rPr>
              <a:t>constructor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en-US" i="1" dirty="0">
                <a:solidFill>
                  <a:srgbClr val="D65562"/>
                </a:solidFill>
                <a:latin typeface="Menlo-Italic" charset="0"/>
              </a:rPr>
              <a:t>props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)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mr-IN" i="1" dirty="0" err="1">
                <a:solidFill>
                  <a:srgbClr val="D65562"/>
                </a:solidFill>
                <a:latin typeface="Menlo-Italic" charset="0"/>
              </a:rPr>
              <a:t>super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props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);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en-US" i="1" dirty="0" err="1">
                <a:solidFill>
                  <a:srgbClr val="DEB468"/>
                </a:solidFill>
                <a:latin typeface="Menlo-Italic" charset="0"/>
              </a:rPr>
              <a:t>this</a:t>
            </a:r>
            <a:r>
              <a:rPr lang="en-US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D65562"/>
                </a:solidFill>
                <a:latin typeface="Menlo-Regular" charset="0"/>
              </a:rPr>
              <a:t>state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theme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name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en-US" dirty="0" smtClean="0">
                <a:solidFill>
                  <a:srgbClr val="88B965"/>
                </a:solidFill>
                <a:latin typeface="Menlo-Regular" charset="0"/>
              </a:rPr>
              <a:t>""</a:t>
            </a:r>
            <a:r>
              <a:rPr lang="mr-IN" dirty="0" smtClean="0">
                <a:solidFill>
                  <a:srgbClr val="ADADAD"/>
                </a:solidFill>
                <a:latin typeface="Menlo-Regular" charset="0"/>
              </a:rPr>
              <a:t>,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totalDuration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mr-IN" dirty="0">
                <a:solidFill>
                  <a:srgbClr val="C58853"/>
                </a:solidFill>
                <a:latin typeface="Menlo-Regular" charset="0"/>
              </a:rPr>
              <a:t>0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durations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panels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},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};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3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Whole Class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48545" y="469773"/>
            <a:ext cx="7157729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B85DD5"/>
                </a:solidFill>
                <a:latin typeface="Menlo-Regular" charset="0"/>
              </a:rPr>
              <a:t>export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default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class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DEB468"/>
                </a:solidFill>
                <a:latin typeface="Menlo-Regular" charset="0"/>
              </a:rPr>
              <a:t>App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extends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rgbClr val="DEB468"/>
                </a:solidFill>
                <a:latin typeface="Menlo-Regular" charset="0"/>
              </a:rPr>
              <a:t>React</a:t>
            </a:r>
            <a:r>
              <a:rPr lang="en-US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88B966"/>
                </a:solidFill>
                <a:latin typeface="Menlo-Regular" charset="0"/>
              </a:rPr>
              <a:t>Component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</a:t>
            </a:r>
            <a:r>
              <a:rPr lang="en-US" dirty="0">
                <a:solidFill>
                  <a:srgbClr val="B85DD5"/>
                </a:solidFill>
                <a:latin typeface="Menlo-Regular" charset="0"/>
              </a:rPr>
              <a:t>constructor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en-US" i="1" dirty="0">
                <a:solidFill>
                  <a:srgbClr val="D65562"/>
                </a:solidFill>
                <a:latin typeface="Menlo-Italic" charset="0"/>
              </a:rPr>
              <a:t>props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)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mr-IN" i="1" dirty="0" err="1">
                <a:solidFill>
                  <a:srgbClr val="D65562"/>
                </a:solidFill>
                <a:latin typeface="Menlo-Italic" charset="0"/>
              </a:rPr>
              <a:t>super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(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props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);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en-US" i="1" dirty="0" err="1">
                <a:solidFill>
                  <a:srgbClr val="DEB468"/>
                </a:solidFill>
                <a:latin typeface="Menlo-Italic" charset="0"/>
              </a:rPr>
              <a:t>this</a:t>
            </a:r>
            <a:r>
              <a:rPr lang="en-US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D65562"/>
                </a:solidFill>
                <a:latin typeface="Menlo-Regular" charset="0"/>
              </a:rPr>
              <a:t>state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en-US" dirty="0">
                <a:solidFill>
                  <a:srgbClr val="D65562"/>
                </a:solidFill>
                <a:latin typeface="Menlo-Regular" charset="0"/>
              </a:rPr>
              <a:t>...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};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}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en-US" dirty="0">
                <a:solidFill>
                  <a:srgbClr val="ADADAD"/>
                </a:solidFill>
                <a:latin typeface="Menlo-Regular" charset="0"/>
              </a:rPr>
              <a:t>//</a:t>
            </a:r>
            <a:r>
              <a:rPr lang="en-US">
                <a:solidFill>
                  <a:srgbClr val="ADADAD"/>
                </a:solidFill>
                <a:latin typeface="Menlo-Regular" charset="0"/>
              </a:rPr>
              <a:t>Methods</a:t>
            </a:r>
            <a:endParaRPr lang="en-US" dirty="0">
              <a:solidFill>
                <a:srgbClr val="ADADAD"/>
              </a:solidFill>
              <a:latin typeface="Menlo-Regular" charset="0"/>
            </a:endParaRP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>
                <a:solidFill>
                  <a:srgbClr val="ADADAD"/>
                </a:solidFill>
                <a:latin typeface="Menlo-Regular" charset="0"/>
              </a:rPr>
              <a:t>    </a:t>
            </a:r>
            <a:r>
              <a:rPr lang="mr-IN" dirty="0" err="1">
                <a:solidFill>
                  <a:srgbClr val="519DEB"/>
                </a:solidFill>
                <a:latin typeface="Menlo-Regular" charset="0"/>
              </a:rPr>
              <a:t>render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() {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</a:t>
            </a:r>
            <a:r>
              <a:rPr lang="mr-IN" dirty="0" err="1">
                <a:solidFill>
                  <a:srgbClr val="B85DD5"/>
                </a:solidFill>
                <a:latin typeface="Menlo-Regular" charset="0"/>
              </a:rPr>
              <a:t>return</a:t>
            </a:r>
            <a:r>
              <a:rPr lang="mr-IN" dirty="0">
                <a:solidFill>
                  <a:srgbClr val="ADADAD"/>
                </a:solidFill>
                <a:latin typeface="Menlo-Regular" charset="0"/>
              </a:rPr>
              <a:t> (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&lt;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 </a:t>
            </a:r>
            <a:r>
              <a:rPr lang="mr-IN" i="1" dirty="0" err="1">
                <a:solidFill>
                  <a:srgbClr val="C58853"/>
                </a:solidFill>
                <a:latin typeface="Menlo-Italic" charset="0"/>
              </a:rPr>
              <a:t>style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mr-IN" dirty="0">
                <a:solidFill>
                  <a:srgbClr val="AE3A35"/>
                </a:solidFill>
                <a:latin typeface="Menlo-Regular" charset="0"/>
              </a:rPr>
              <a:t>{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appStyle</a:t>
            </a:r>
            <a:r>
              <a:rPr lang="mr-IN" dirty="0">
                <a:solidFill>
                  <a:srgbClr val="AE3A35"/>
                </a:solidFill>
                <a:latin typeface="Menlo-Regular" charset="0"/>
              </a:rPr>
              <a:t>}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9BA2B1"/>
                </a:solidFill>
                <a:latin typeface="Menlo-Regular" charset="0"/>
              </a:rPr>
              <a:t>                &lt;</a:t>
            </a:r>
            <a:r>
              <a:rPr lang="mr-IN" dirty="0" err="1">
                <a:solidFill>
                  <a:srgbClr val="DEB468"/>
                </a:solidFill>
                <a:latin typeface="Menlo-Regular" charset="0"/>
              </a:rPr>
              <a:t>Header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 /&gt;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9BA2B1"/>
                </a:solidFill>
                <a:latin typeface="Menlo-Regular" charset="0"/>
              </a:rPr>
              <a:t>                &lt;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 </a:t>
            </a:r>
            <a:r>
              <a:rPr lang="mr-IN" i="1" dirty="0" err="1">
                <a:solidFill>
                  <a:srgbClr val="C58853"/>
                </a:solidFill>
                <a:latin typeface="Menlo-Italic" charset="0"/>
              </a:rPr>
              <a:t>id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mr-IN" dirty="0">
                <a:solidFill>
                  <a:srgbClr val="88B965"/>
                </a:solidFill>
                <a:latin typeface="Menlo-Regular" charset="0"/>
              </a:rPr>
              <a:t>'</a:t>
            </a:r>
            <a:r>
              <a:rPr lang="mr-IN" dirty="0" err="1">
                <a:solidFill>
                  <a:srgbClr val="88B966"/>
                </a:solidFill>
                <a:latin typeface="Menlo-Regular" charset="0"/>
              </a:rPr>
              <a:t>content</a:t>
            </a:r>
            <a:r>
              <a:rPr lang="mr-IN" dirty="0">
                <a:solidFill>
                  <a:srgbClr val="88B965"/>
                </a:solidFill>
                <a:latin typeface="Menlo-Regular" charset="0"/>
              </a:rPr>
              <a:t>'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&gt;&lt;/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9BA2B1"/>
                </a:solidFill>
                <a:latin typeface="Menlo-Regular" charset="0"/>
              </a:rPr>
              <a:t>            &lt;/</a:t>
            </a:r>
            <a:r>
              <a:rPr lang="mr-IN" dirty="0" err="1">
                <a:solidFill>
                  <a:srgbClr val="D65562"/>
                </a:solidFill>
                <a:latin typeface="Menlo-Regular" charset="0"/>
              </a:rPr>
              <a:t>div</a:t>
            </a:r>
            <a:r>
              <a:rPr lang="mr-IN" dirty="0">
                <a:solidFill>
                  <a:srgbClr val="9BA2B1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    );</a:t>
            </a: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    }</a:t>
            </a:r>
          </a:p>
          <a:p>
            <a:endParaRPr lang="mr-IN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dirty="0">
                <a:solidFill>
                  <a:srgbClr val="ADADAD"/>
                </a:solidFill>
                <a:latin typeface="Menlo-Regular" charset="0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2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4452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/>
              <a:t>are states</a:t>
            </a:r>
            <a:r>
              <a:rPr lang="en-US" dirty="0"/>
              <a:t>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29745" y="11238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1" y="1900934"/>
            <a:ext cx="573578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solidFill>
                  <a:srgbClr val="DEB468"/>
                </a:solidFill>
                <a:latin typeface="Menlo-Italic" charset="0"/>
              </a:rPr>
              <a:t>this</a:t>
            </a:r>
            <a:r>
              <a:rPr lang="en-US" sz="2400" dirty="0" err="1">
                <a:solidFill>
                  <a:srgbClr val="ADADAD"/>
                </a:solidFill>
                <a:latin typeface="Menlo-Regular" charset="0"/>
              </a:rPr>
              <a:t>.</a:t>
            </a:r>
            <a:r>
              <a:rPr lang="en-US" sz="2400" dirty="0" err="1">
                <a:solidFill>
                  <a:srgbClr val="D65562"/>
                </a:solidFill>
                <a:latin typeface="Menlo-Regular" charset="0"/>
              </a:rPr>
              <a:t>state</a:t>
            </a:r>
            <a:r>
              <a:rPr lang="en-US" sz="2400" dirty="0">
                <a:solidFill>
                  <a:srgbClr val="ADADAD"/>
                </a:solidFill>
                <a:latin typeface="Menlo-Regular" charset="0"/>
              </a:rPr>
              <a:t> </a:t>
            </a:r>
            <a:r>
              <a:rPr lang="en-US" sz="2400" dirty="0">
                <a:solidFill>
                  <a:srgbClr val="9BA2B1"/>
                </a:solidFill>
                <a:latin typeface="Menlo-Regular" charset="0"/>
              </a:rPr>
              <a:t>=</a:t>
            </a:r>
            <a:r>
              <a:rPr lang="en-US" sz="2400" dirty="0">
                <a:solidFill>
                  <a:srgbClr val="ADADAD"/>
                </a:solidFill>
                <a:latin typeface="Menlo-Regular" charset="0"/>
              </a:rPr>
              <a:t> {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theme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{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name</a:t>
            </a:r>
            <a:r>
              <a:rPr lang="mr-IN" sz="240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en-US" sz="2400" dirty="0">
                <a:solidFill>
                  <a:srgbClr val="88B965"/>
                </a:solidFill>
                <a:latin typeface="Menlo-Regular" charset="0"/>
              </a:rPr>
              <a:t>“”</a:t>
            </a:r>
            <a:r>
              <a:rPr lang="mr-IN" sz="2400">
                <a:solidFill>
                  <a:srgbClr val="ADADAD"/>
                </a:solidFill>
                <a:latin typeface="Menlo-Regular" charset="0"/>
              </a:rPr>
              <a:t>, </a:t>
            </a:r>
            <a:endParaRPr lang="mr-IN" sz="2400" dirty="0">
              <a:solidFill>
                <a:srgbClr val="ADADAD"/>
              </a:solidFill>
              <a:latin typeface="Menlo-Regular" charset="0"/>
            </a:endParaRP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totalDuration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</a:t>
            </a:r>
            <a:r>
              <a:rPr lang="mr-IN" sz="2400" dirty="0">
                <a:solidFill>
                  <a:srgbClr val="C58853"/>
                </a:solidFill>
                <a:latin typeface="Menlo-Regular" charset="0"/>
              </a:rPr>
              <a:t>0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durations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    </a:t>
            </a:r>
            <a:r>
              <a:rPr lang="mr-IN" sz="2400" dirty="0" err="1">
                <a:solidFill>
                  <a:srgbClr val="D65562"/>
                </a:solidFill>
                <a:latin typeface="Menlo-Regular" charset="0"/>
              </a:rPr>
              <a:t>panels</a:t>
            </a:r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: [],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    },</a:t>
            </a:r>
          </a:p>
          <a:p>
            <a:r>
              <a:rPr lang="mr-IN" sz="2400" dirty="0">
                <a:solidFill>
                  <a:srgbClr val="ADADAD"/>
                </a:solidFill>
                <a:latin typeface="Menlo-Regular" charset="0"/>
              </a:rPr>
              <a:t>        };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323456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setState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360607" y="282426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 err="1">
                <a:solidFill>
                  <a:srgbClr val="AE91AE"/>
                </a:solidFill>
              </a:rPr>
              <a:t>this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>
                <a:solidFill>
                  <a:srgbClr val="6CA3D9"/>
                </a:solidFill>
              </a:rPr>
              <a:t>setState</a:t>
            </a:r>
            <a:r>
              <a:rPr lang="en-US" sz="2400" dirty="0">
                <a:solidFill>
                  <a:srgbClr val="5BACAC"/>
                </a:solidFill>
              </a:rPr>
              <a:t>((</a:t>
            </a:r>
            <a:r>
              <a:rPr lang="en-US" sz="2400" dirty="0" err="1"/>
              <a:t>prevState</a:t>
            </a:r>
            <a:r>
              <a:rPr lang="en-US" sz="2400" dirty="0">
                <a:solidFill>
                  <a:srgbClr val="5BACAC"/>
                </a:solidFill>
              </a:rPr>
              <a:t>,</a:t>
            </a:r>
            <a:r>
              <a:rPr lang="en-US" sz="2400" dirty="0"/>
              <a:t> props</a:t>
            </a:r>
            <a:r>
              <a:rPr lang="en-US" sz="2400" dirty="0">
                <a:solidFill>
                  <a:srgbClr val="5BACAC"/>
                </a:solidFill>
              </a:rPr>
              <a:t>) </a:t>
            </a:r>
            <a:r>
              <a:rPr lang="en-US" sz="2400" dirty="0">
                <a:solidFill>
                  <a:srgbClr val="9398A0"/>
                </a:solidFill>
              </a:rPr>
              <a:t>=&gt; </a:t>
            </a:r>
            <a:r>
              <a:rPr lang="en-US" sz="2400" dirty="0">
                <a:solidFill>
                  <a:srgbClr val="5BACAC"/>
                </a:solidFill>
              </a:rPr>
              <a:t>({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  </a:t>
            </a:r>
            <a:r>
              <a:rPr lang="en-US" sz="2400" dirty="0">
                <a:solidFill>
                  <a:srgbClr val="AE91AE"/>
                </a:solidFill>
              </a:rPr>
              <a:t>counter</a:t>
            </a:r>
            <a:r>
              <a:rPr lang="en-US" sz="2400" dirty="0">
                <a:solidFill>
                  <a:srgbClr val="5BACAC"/>
                </a:solidFill>
              </a:rPr>
              <a:t>:</a:t>
            </a:r>
            <a:r>
              <a:rPr lang="en-US" sz="2400" dirty="0"/>
              <a:t> </a:t>
            </a:r>
            <a:r>
              <a:rPr lang="en-US" sz="2400" dirty="0" err="1"/>
              <a:t>prevState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>
                <a:solidFill>
                  <a:srgbClr val="AE91AE"/>
                </a:solidFill>
              </a:rPr>
              <a:t>counter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9398A0"/>
                </a:solidFill>
              </a:rPr>
              <a:t>+</a:t>
            </a:r>
            <a:r>
              <a:rPr lang="en-US" sz="2400" dirty="0"/>
              <a:t> </a:t>
            </a:r>
            <a:r>
              <a:rPr lang="en-US" sz="2400" dirty="0" err="1"/>
              <a:t>props</a:t>
            </a:r>
            <a:r>
              <a:rPr lang="en-US" sz="2400" dirty="0" err="1">
                <a:solidFill>
                  <a:srgbClr val="5BACAC"/>
                </a:solidFill>
              </a:rPr>
              <a:t>.</a:t>
            </a:r>
            <a:r>
              <a:rPr lang="en-US" sz="2400" dirty="0" err="1">
                <a:solidFill>
                  <a:srgbClr val="AE91AE"/>
                </a:solidFill>
              </a:rPr>
              <a:t>increment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>
                <a:solidFill>
                  <a:srgbClr val="5BACAC"/>
                </a:solidFill>
              </a:rPr>
              <a:t>}));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4111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Useful Features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390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PropTypes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 flipH="1">
            <a:off x="5555672" y="2521527"/>
            <a:ext cx="54541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Greeting</a:t>
            </a:r>
            <a:r>
              <a:rPr lang="en-US" sz="2400" dirty="0" err="1">
                <a:solidFill>
                  <a:srgbClr val="5FB3B3"/>
                </a:solidFill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propTypes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D7DEEA"/>
                </a:solidFill>
                <a:latin typeface="Menlo" charset="0"/>
                <a:ea typeface="Menlo" charset="0"/>
                <a:cs typeface="Menlo" charset="0"/>
              </a:rPr>
              <a:t>=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5FB3B3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endParaRPr lang="en-US" sz="2400" dirty="0" smtClean="0"/>
          </a:p>
          <a:p>
            <a:r>
              <a:rPr lang="en-US" sz="2400" dirty="0" smtClean="0"/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400" dirty="0">
                <a:solidFill>
                  <a:srgbClr val="5FB3B3"/>
                </a:solidFill>
                <a:latin typeface="Menlo" charset="0"/>
                <a:ea typeface="Menlo" charset="0"/>
                <a:cs typeface="Menlo" charset="0"/>
              </a:rPr>
              <a:t>: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PropTypes</a:t>
            </a:r>
            <a:r>
              <a:rPr lang="en-US" sz="2400" dirty="0" err="1">
                <a:solidFill>
                  <a:srgbClr val="5FB3B3"/>
                </a:solidFill>
                <a:latin typeface="Menlo" charset="0"/>
                <a:ea typeface="Menlo" charset="0"/>
                <a:cs typeface="Menlo" charset="0"/>
              </a:rPr>
              <a:t>.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endParaRPr lang="en-US" sz="2400" dirty="0" smtClean="0"/>
          </a:p>
          <a:p>
            <a:r>
              <a:rPr lang="en-US" sz="2400" dirty="0">
                <a:solidFill>
                  <a:srgbClr val="5FB3B3"/>
                </a:solidFill>
                <a:latin typeface="Menlo" charset="0"/>
                <a:ea typeface="Menlo" charset="0"/>
                <a:cs typeface="Menlo" charset="0"/>
              </a:rPr>
              <a:t>};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22475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B892B8"/>
                </a:solidFill>
                <a:latin typeface="Menlo-Regular" charset="0"/>
              </a:rPr>
              <a:t>const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Menlo-Regular" charset="0"/>
              </a:rPr>
              <a:t>numbers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CED6E5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[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1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2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3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4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,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4A88C4"/>
                </a:solidFill>
                <a:latin typeface="Menlo-Regular" charset="0"/>
              </a:rPr>
              <a:t>5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];</a:t>
            </a:r>
            <a:endParaRPr lang="en-US" dirty="0">
              <a:solidFill>
                <a:srgbClr val="FFFFFF"/>
              </a:solidFill>
              <a:latin typeface="Menlo-Regular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B892B8"/>
                </a:solidFill>
                <a:latin typeface="Menlo-Regular" charset="0"/>
              </a:rPr>
              <a:t>const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Menlo-Regular" charset="0"/>
              </a:rPr>
              <a:t>listItems</a:t>
            </a:r>
            <a:r>
              <a:rPr lang="en-US" dirty="0">
                <a:solidFill>
                  <a:schemeClr val="tx1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CED6E5"/>
                </a:solidFill>
                <a:latin typeface="Menlo-Regular" charset="0"/>
              </a:rPr>
              <a:t>=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Menlo-Regular" charset="0"/>
              </a:rPr>
              <a:t>numbers</a:t>
            </a:r>
            <a:r>
              <a:rPr lang="en-US" dirty="0" err="1">
                <a:solidFill>
                  <a:srgbClr val="50A5A4"/>
                </a:solidFill>
                <a:latin typeface="Menlo-Regular" charset="0"/>
              </a:rPr>
              <a:t>.</a:t>
            </a:r>
            <a:r>
              <a:rPr lang="en-US" dirty="0" err="1">
                <a:solidFill>
                  <a:srgbClr val="67A5EE"/>
                </a:solidFill>
                <a:latin typeface="Menlo-Regular" charset="0"/>
              </a:rPr>
              <a:t>map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((</a:t>
            </a:r>
            <a:r>
              <a:rPr lang="en-US" dirty="0">
                <a:solidFill>
                  <a:schemeClr val="tx1"/>
                </a:solidFill>
                <a:latin typeface="Menlo-Regular" charset="0"/>
              </a:rPr>
              <a:t>number</a:t>
            </a:r>
            <a:r>
              <a:rPr lang="en-US" dirty="0">
                <a:solidFill>
                  <a:srgbClr val="50A5A4"/>
                </a:solidFill>
                <a:latin typeface="Menlo-Regular" charset="0"/>
              </a:rPr>
              <a:t>)</a:t>
            </a:r>
            <a:r>
              <a:rPr lang="en-US" dirty="0">
                <a:solidFill>
                  <a:srgbClr val="FFFFFF"/>
                </a:solidFill>
                <a:latin typeface="Menlo-Regular" charset="0"/>
              </a:rPr>
              <a:t> </a:t>
            </a:r>
            <a:r>
              <a:rPr lang="en-US" dirty="0">
                <a:solidFill>
                  <a:srgbClr val="CED6E5"/>
                </a:solidFill>
                <a:latin typeface="Menlo-Regular" charset="0"/>
              </a:rPr>
              <a:t>=&gt;</a:t>
            </a:r>
            <a:endParaRPr lang="en-US" dirty="0">
              <a:solidFill>
                <a:srgbClr val="FFFFFF"/>
              </a:solidFill>
              <a:latin typeface="Menlo-Regular" charset="0"/>
            </a:endParaRPr>
          </a:p>
          <a:p>
            <a:pPr marL="0" indent="0">
              <a:buNone/>
            </a:pPr>
            <a:r>
              <a:rPr lang="mr-IN" dirty="0">
                <a:solidFill>
                  <a:srgbClr val="FFFFFF"/>
                </a:solidFill>
                <a:latin typeface="Menlo-Regular" charset="0"/>
              </a:rPr>
              <a:t>  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&lt;</a:t>
            </a:r>
            <a:r>
              <a:rPr lang="mr-IN" dirty="0" err="1">
                <a:solidFill>
                  <a:srgbClr val="F97C8D"/>
                </a:solidFill>
                <a:latin typeface="Menlo-Regular" charset="0"/>
              </a:rPr>
              <a:t>li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&gt;{</a:t>
            </a:r>
            <a:r>
              <a:rPr lang="mr-IN" dirty="0" err="1">
                <a:solidFill>
                  <a:schemeClr val="tx1"/>
                </a:solidFill>
                <a:latin typeface="Menlo-Regular" charset="0"/>
              </a:rPr>
              <a:t>number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}&lt;/</a:t>
            </a:r>
            <a:r>
              <a:rPr lang="mr-IN" dirty="0" err="1">
                <a:solidFill>
                  <a:srgbClr val="F97C8D"/>
                </a:solidFill>
                <a:latin typeface="Menlo-Regular" charset="0"/>
              </a:rPr>
              <a:t>li</a:t>
            </a:r>
            <a:r>
              <a:rPr lang="mr-IN" dirty="0">
                <a:solidFill>
                  <a:srgbClr val="50A5A4"/>
                </a:solidFill>
                <a:latin typeface="Menlo-Regular" charset="0"/>
              </a:rPr>
              <a:t>&gt;</a:t>
            </a:r>
            <a:endParaRPr lang="mr-IN" dirty="0">
              <a:solidFill>
                <a:srgbClr val="FFFFFF"/>
              </a:solidFill>
              <a:latin typeface="Menlo-Regular" charset="0"/>
            </a:endParaRPr>
          </a:p>
          <a:p>
            <a:pPr marL="0" indent="0">
              <a:buNone/>
            </a:pPr>
            <a:r>
              <a:rPr lang="mr-IN" dirty="0">
                <a:solidFill>
                  <a:srgbClr val="50A5A4"/>
                </a:solidFill>
                <a:latin typeface="Menlo-Regular" charset="0"/>
              </a:rPr>
              <a:t>);</a:t>
            </a:r>
            <a:endParaRPr lang="mr-IN" dirty="0">
              <a:solidFill>
                <a:srgbClr val="FFFFFF"/>
              </a:solidFill>
              <a:latin typeface="Menlo-Regular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031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1) Complex and Intricate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4874" y="1245870"/>
            <a:ext cx="7758377" cy="4453128"/>
          </a:xfrm>
        </p:spPr>
      </p:pic>
      <p:cxnSp>
        <p:nvCxnSpPr>
          <p:cNvPr id="8" name="Straight Arrow Connector 7"/>
          <p:cNvCxnSpPr/>
          <p:nvPr/>
        </p:nvCxnSpPr>
        <p:spPr>
          <a:xfrm flipV="1">
            <a:off x="7254564" y="5154930"/>
            <a:ext cx="3486" cy="1346609"/>
          </a:xfrm>
          <a:prstGeom prst="straightConnector1">
            <a:avLst/>
          </a:prstGeom>
          <a:ln w="2286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0607040" y="308610"/>
            <a:ext cx="0" cy="1405890"/>
          </a:xfrm>
          <a:prstGeom prst="straightConnector1">
            <a:avLst/>
          </a:prstGeom>
          <a:ln w="2286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286000" y="1440180"/>
            <a:ext cx="1634490" cy="0"/>
          </a:xfrm>
          <a:prstGeom prst="straightConnector1">
            <a:avLst/>
          </a:prstGeom>
          <a:ln w="2286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2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Ternary </a:t>
            </a:r>
            <a:r>
              <a:rPr lang="en-US" smtClean="0"/>
              <a:t>Expressions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900">
                <a:latin typeface="Menlo" charset="0"/>
                <a:ea typeface="Menlo" charset="0"/>
                <a:cs typeface="Menlo" charset="0"/>
              </a:rPr>
              <a:t>borderColor</a:t>
            </a:r>
            <a:r>
              <a:rPr lang="en-US" sz="19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900">
                <a:solidFill>
                  <a:schemeClr val="accent3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</a:t>
            </a:r>
            <a:r>
              <a:rPr lang="en-US" sz="190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900" dirty="0" err="1">
                <a:solidFill>
                  <a:srgbClr val="AE91AE"/>
                </a:solidFill>
                <a:latin typeface="Menlo" charset="0"/>
                <a:ea typeface="Menlo" charset="0"/>
                <a:cs typeface="Menlo" charset="0"/>
              </a:rPr>
              <a:t>isSelected</a:t>
            </a:r>
            <a:r>
              <a:rPr lang="en-US" sz="1900" dirty="0">
                <a:solidFill>
                  <a:srgbClr val="AE91AE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1900" dirty="0">
                <a:solidFill>
                  <a:schemeClr val="accent3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?</a:t>
            </a:r>
            <a:r>
              <a:rPr lang="en-US" sz="2400" dirty="0"/>
              <a:t> </a:t>
            </a:r>
            <a:r>
              <a:rPr lang="en-US" sz="1900" dirty="0">
                <a:latin typeface="Menlo" charset="0"/>
                <a:ea typeface="Menlo" charset="0"/>
                <a:cs typeface="Menlo" charset="0"/>
              </a:rPr>
              <a:t>'#3f51b5' </a:t>
            </a:r>
            <a:r>
              <a:rPr lang="en-US" sz="1900" dirty="0">
                <a:solidFill>
                  <a:schemeClr val="accent3">
                    <a:lumMod val="75000"/>
                  </a:schemeClr>
                </a:solidFill>
                <a:latin typeface="Menlo" charset="0"/>
                <a:ea typeface="Menlo" charset="0"/>
                <a:cs typeface="Menlo" charset="0"/>
              </a:rPr>
              <a:t>:</a:t>
            </a:r>
            <a:r>
              <a:rPr lang="en-US" sz="2400" dirty="0"/>
              <a:t> </a:t>
            </a:r>
            <a:r>
              <a:rPr lang="en-US" sz="1900" dirty="0">
                <a:latin typeface="Menlo" charset="0"/>
                <a:ea typeface="Menlo" charset="0"/>
                <a:cs typeface="Menlo" charset="0"/>
              </a:rPr>
              <a:t>'#808080'</a:t>
            </a:r>
          </a:p>
        </p:txBody>
      </p:sp>
    </p:spTree>
    <p:extLst>
      <p:ext uri="{BB962C8B-B14F-4D97-AF65-F5344CB8AC3E}">
        <p14:creationId xmlns:p14="http://schemas.microsoft.com/office/powerpoint/2010/main" val="15924921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Putting It All Together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6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2) Page Manipulation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46" t="59214" r="8068"/>
          <a:stretch/>
        </p:blipFill>
        <p:spPr>
          <a:xfrm>
            <a:off x="3610702" y="1977390"/>
            <a:ext cx="8581298" cy="233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6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530" y="797048"/>
            <a:ext cx="8497888" cy="5936880"/>
          </a:xfrm>
          <a:prstGeom prst="rect">
            <a:avLst/>
          </a:prstGeom>
        </p:spPr>
      </p:pic>
      <p:cxnSp>
        <p:nvCxnSpPr>
          <p:cNvPr id="3" name="Straight Arrow Connector 2"/>
          <p:cNvCxnSpPr>
            <a:cxnSpLocks/>
          </p:cNvCxnSpPr>
          <p:nvPr/>
        </p:nvCxnSpPr>
        <p:spPr>
          <a:xfrm flipH="1">
            <a:off x="7209232" y="1165860"/>
            <a:ext cx="1557578" cy="474"/>
          </a:xfrm>
          <a:prstGeom prst="straightConnector1">
            <a:avLst/>
          </a:prstGeom>
          <a:ln w="177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5999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100" y="800100"/>
            <a:ext cx="95631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310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React?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076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115" y="537101"/>
            <a:ext cx="2452254" cy="24522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109" y="2057027"/>
            <a:ext cx="2394670" cy="23946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051" y="3891143"/>
            <a:ext cx="2227372" cy="22273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937" y="373340"/>
            <a:ext cx="2133600" cy="27797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868" y="3704355"/>
            <a:ext cx="3218879" cy="241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182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/>
              <a:t>makes React </a:t>
            </a:r>
            <a:r>
              <a:rPr lang="en-US" smtClean="0"/>
              <a:t>special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Virtual DOM</a:t>
            </a:r>
          </a:p>
          <a:p>
            <a:r>
              <a:rPr lang="en-US" sz="2400" dirty="0" smtClean="0"/>
              <a:t>ES2016/</a:t>
            </a:r>
            <a:r>
              <a:rPr lang="en-US" sz="2400" dirty="0" smtClean="0">
                <a:ea typeface="Corbel" charset="0"/>
                <a:cs typeface="Corbel" charset="0"/>
              </a:rPr>
              <a:t>7</a:t>
            </a:r>
            <a:endParaRPr lang="en-US" sz="2400" dirty="0"/>
          </a:p>
          <a:p>
            <a:r>
              <a:rPr lang="en-US" sz="2400" dirty="0" smtClean="0"/>
              <a:t>Props</a:t>
            </a:r>
          </a:p>
          <a:p>
            <a:r>
              <a:rPr lang="en-US" sz="2400" dirty="0"/>
              <a:t>JSX</a:t>
            </a:r>
          </a:p>
          <a:p>
            <a:r>
              <a:rPr lang="en-US" sz="2400" dirty="0" smtClean="0"/>
              <a:t>Components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532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Custom 1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000000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1749</TotalTime>
  <Words>687</Words>
  <Application>Microsoft Macintosh PowerPoint</Application>
  <PresentationFormat>Widescreen</PresentationFormat>
  <Paragraphs>154</Paragraphs>
  <Slides>31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Calibri</vt:lpstr>
      <vt:lpstr>Corbel</vt:lpstr>
      <vt:lpstr>Mangal</vt:lpstr>
      <vt:lpstr>Menlo</vt:lpstr>
      <vt:lpstr>Menlo-Italic</vt:lpstr>
      <vt:lpstr>Menlo-Regular</vt:lpstr>
      <vt:lpstr>Wingdings 2</vt:lpstr>
      <vt:lpstr>Frame</vt:lpstr>
      <vt:lpstr>React: A JS Library for Building User Interfaces</vt:lpstr>
      <vt:lpstr>Making User Interfaces</vt:lpstr>
      <vt:lpstr>1) Complex and Intricate</vt:lpstr>
      <vt:lpstr>2) Page Manipulation</vt:lpstr>
      <vt:lpstr>PowerPoint Presentation</vt:lpstr>
      <vt:lpstr>PowerPoint Presentation</vt:lpstr>
      <vt:lpstr>What is React?</vt:lpstr>
      <vt:lpstr>PowerPoint Presentation</vt:lpstr>
      <vt:lpstr>What makes React special?</vt:lpstr>
      <vt:lpstr>Virtual DOM</vt:lpstr>
      <vt:lpstr>PowerPoint Presentation</vt:lpstr>
      <vt:lpstr>JSX</vt:lpstr>
      <vt:lpstr>JS...</vt:lpstr>
      <vt:lpstr>JSX</vt:lpstr>
      <vt:lpstr>Components</vt:lpstr>
      <vt:lpstr>PowerPoint Presentation</vt:lpstr>
      <vt:lpstr>as JS Functions</vt:lpstr>
      <vt:lpstr>Nesting Components</vt:lpstr>
      <vt:lpstr>ES6: Const</vt:lpstr>
      <vt:lpstr>ES6: Class</vt:lpstr>
      <vt:lpstr>ES6: Methods</vt:lpstr>
      <vt:lpstr>ES6: Constructor</vt:lpstr>
      <vt:lpstr>Whole Class</vt:lpstr>
      <vt:lpstr>States</vt:lpstr>
      <vt:lpstr>What are states?</vt:lpstr>
      <vt:lpstr>setState</vt:lpstr>
      <vt:lpstr>More Useful Features</vt:lpstr>
      <vt:lpstr>PropTypes</vt:lpstr>
      <vt:lpstr>Maps</vt:lpstr>
      <vt:lpstr>Ternary Expressions</vt:lpstr>
      <vt:lpstr>Putting It All Together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ReactJS</dc:title>
  <dc:creator>Peter Wu</dc:creator>
  <cp:lastModifiedBy>Peter Wu</cp:lastModifiedBy>
  <cp:revision>146</cp:revision>
  <dcterms:created xsi:type="dcterms:W3CDTF">2017-10-25T00:45:32Z</dcterms:created>
  <dcterms:modified xsi:type="dcterms:W3CDTF">2017-11-05T23:24:45Z</dcterms:modified>
</cp:coreProperties>
</file>

<file path=docProps/thumbnail.jpeg>
</file>